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product roadmap outlines several exciting future enhancements to improve the user experience.
First, we plan to integrate with university databases to allow students and faculty to seamlessly connect their CRM data.
Next, we'll be expanding our language support and personalization options to cater to a more global audience.
We're also developing advanced input methods like voice and facial recognition to make the interface even more intuitive.
Finally, we'll be implementing robust data analytics to track usage patterns and continually optimize the performance of our platform.
These upcoming features will help take our solution to the next level and deliver even greater value to our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777002"/>
            <a:ext cx="7416403" cy="2313861"/>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Introducing the Smart Virtual Receptionist for Bennett University</a:t>
            </a:r>
            <a:endParaRPr lang="en-US" sz="4850" dirty="0"/>
          </a:p>
        </p:txBody>
      </p:sp>
      <p:sp>
        <p:nvSpPr>
          <p:cNvPr id="4" name="Text 1"/>
          <p:cNvSpPr/>
          <p:nvPr/>
        </p:nvSpPr>
        <p:spPr>
          <a:xfrm>
            <a:off x="863798" y="3461028"/>
            <a:ext cx="741640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Revolutionizing campus navigation and information access. This smart virtual receptionist offers an immersive 3D experience, built in Unreal Engine 5. It's available 24/7, providing instant query resolution and enhancing the overall campus experience.</a:t>
            </a:r>
            <a:endParaRPr lang="en-US" sz="1900" dirty="0"/>
          </a:p>
        </p:txBody>
      </p:sp>
      <p:sp>
        <p:nvSpPr>
          <p:cNvPr id="5" name="Text 2"/>
          <p:cNvSpPr/>
          <p:nvPr/>
        </p:nvSpPr>
        <p:spPr>
          <a:xfrm>
            <a:off x="863798" y="5712738"/>
            <a:ext cx="74164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Akagra Gangwar</a:t>
            </a:r>
            <a:endParaRPr lang="en-US" sz="1900" dirty="0"/>
          </a:p>
        </p:txBody>
      </p:sp>
      <p:sp>
        <p:nvSpPr>
          <p:cNvPr id="6" name="Text 3"/>
          <p:cNvSpPr/>
          <p:nvPr/>
        </p:nvSpPr>
        <p:spPr>
          <a:xfrm>
            <a:off x="863798" y="6385203"/>
            <a:ext cx="74164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Gaurav Yadav</a:t>
            </a:r>
            <a:endParaRPr lang="en-US" sz="1900" dirty="0"/>
          </a:p>
        </p:txBody>
      </p:sp>
      <p:sp>
        <p:nvSpPr>
          <p:cNvPr id="7" name="Text 4"/>
          <p:cNvSpPr/>
          <p:nvPr/>
        </p:nvSpPr>
        <p:spPr>
          <a:xfrm>
            <a:off x="863798" y="7057668"/>
            <a:ext cx="7416403" cy="394811"/>
          </a:xfrm>
          <a:prstGeom prst="rect">
            <a:avLst/>
          </a:prstGeom>
          <a:noFill/>
          <a:ln/>
        </p:spPr>
        <p:txBody>
          <a:bodyPr wrap="non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Nikat Pratap Singh</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418868"/>
            <a:ext cx="6780133"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Core Technology Stack</a:t>
            </a:r>
            <a:endParaRPr lang="en-US" sz="4850" dirty="0"/>
          </a:p>
        </p:txBody>
      </p:sp>
      <p:sp>
        <p:nvSpPr>
          <p:cNvPr id="4" name="Text 1"/>
          <p:cNvSpPr/>
          <p:nvPr/>
        </p:nvSpPr>
        <p:spPr>
          <a:xfrm>
            <a:off x="863798" y="2807137"/>
            <a:ext cx="2070378" cy="771049"/>
          </a:xfrm>
          <a:prstGeom prst="rect">
            <a:avLst/>
          </a:prstGeom>
          <a:noFill/>
          <a:ln/>
        </p:spPr>
        <p:txBody>
          <a:bodyPr wrap="squar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Unreal Engine 5</a:t>
            </a:r>
            <a:endParaRPr lang="en-US" sz="2400" dirty="0"/>
          </a:p>
        </p:txBody>
      </p:sp>
      <p:sp>
        <p:nvSpPr>
          <p:cNvPr id="5" name="Text 2"/>
          <p:cNvSpPr/>
          <p:nvPr/>
        </p:nvSpPr>
        <p:spPr>
          <a:xfrm>
            <a:off x="863798" y="3825002"/>
            <a:ext cx="2070378" cy="2368868"/>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Provides a high-fidelity 3D campus environment for an immersive user experience.</a:t>
            </a:r>
            <a:endParaRPr lang="en-US" sz="1900" dirty="0"/>
          </a:p>
        </p:txBody>
      </p:sp>
      <p:sp>
        <p:nvSpPr>
          <p:cNvPr id="6" name="Text 3"/>
          <p:cNvSpPr/>
          <p:nvPr/>
        </p:nvSpPr>
        <p:spPr>
          <a:xfrm>
            <a:off x="3544014" y="2807137"/>
            <a:ext cx="2070378" cy="385524"/>
          </a:xfrm>
          <a:prstGeom prst="rect">
            <a:avLst/>
          </a:prstGeom>
          <a:noFill/>
          <a:ln/>
        </p:spPr>
        <p:txBody>
          <a:bodyPr wrap="non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Convo AI</a:t>
            </a:r>
            <a:endParaRPr lang="en-US" sz="2400" dirty="0"/>
          </a:p>
        </p:txBody>
      </p:sp>
      <p:sp>
        <p:nvSpPr>
          <p:cNvPr id="7" name="Text 4"/>
          <p:cNvSpPr/>
          <p:nvPr/>
        </p:nvSpPr>
        <p:spPr>
          <a:xfrm>
            <a:off x="3544014" y="3439478"/>
            <a:ext cx="2070378" cy="2763679"/>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Enables natural language processing and dialogue management for intelligent interactions.</a:t>
            </a:r>
            <a:endParaRPr lang="en-US" sz="1900" dirty="0"/>
          </a:p>
        </p:txBody>
      </p:sp>
      <p:sp>
        <p:nvSpPr>
          <p:cNvPr id="8" name="Text 5"/>
          <p:cNvSpPr/>
          <p:nvPr/>
        </p:nvSpPr>
        <p:spPr>
          <a:xfrm>
            <a:off x="6224230" y="2807137"/>
            <a:ext cx="2070378" cy="771049"/>
          </a:xfrm>
          <a:prstGeom prst="rect">
            <a:avLst/>
          </a:prstGeom>
          <a:noFill/>
          <a:ln/>
        </p:spPr>
        <p:txBody>
          <a:bodyPr wrap="square" lIns="0" tIns="0" rIns="0" bIns="0" rtlCol="0" anchor="t"/>
          <a:lstStyle/>
          <a:p>
            <a:pPr algn="l"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Text-to-Speech (TTS)</a:t>
            </a:r>
            <a:endParaRPr lang="en-US" sz="2400" dirty="0"/>
          </a:p>
        </p:txBody>
      </p:sp>
      <p:sp>
        <p:nvSpPr>
          <p:cNvPr id="9" name="Text 6"/>
          <p:cNvSpPr/>
          <p:nvPr/>
        </p:nvSpPr>
        <p:spPr>
          <a:xfrm>
            <a:off x="6224230" y="3825002"/>
            <a:ext cx="2070378" cy="2763679"/>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Generates realistic voice responses, ensuring seamless and intuitive communication.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770459"/>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Key Features and Functionality</a:t>
            </a:r>
            <a:endParaRPr lang="en-US" sz="4850" dirty="0"/>
          </a:p>
        </p:txBody>
      </p:sp>
      <p:sp>
        <p:nvSpPr>
          <p:cNvPr id="4" name="Shape 1"/>
          <p:cNvSpPr/>
          <p:nvPr/>
        </p:nvSpPr>
        <p:spPr>
          <a:xfrm>
            <a:off x="6350198" y="3960852"/>
            <a:ext cx="555308" cy="555308"/>
          </a:xfrm>
          <a:prstGeom prst="roundRect">
            <a:avLst>
              <a:gd name="adj" fmla="val 18669"/>
            </a:avLst>
          </a:prstGeom>
          <a:solidFill>
            <a:srgbClr val="003180"/>
          </a:solidFill>
          <a:ln w="15240">
            <a:solidFill>
              <a:srgbClr val="194A99"/>
            </a:solidFill>
            <a:prstDash val="solid"/>
          </a:ln>
        </p:spPr>
      </p:sp>
      <p:sp>
        <p:nvSpPr>
          <p:cNvPr id="5" name="Text 2"/>
          <p:cNvSpPr/>
          <p:nvPr/>
        </p:nvSpPr>
        <p:spPr>
          <a:xfrm>
            <a:off x="6442770" y="4007108"/>
            <a:ext cx="370165" cy="462796"/>
          </a:xfrm>
          <a:prstGeom prst="rect">
            <a:avLst/>
          </a:prstGeom>
          <a:noFill/>
          <a:ln/>
        </p:spPr>
        <p:txBody>
          <a:bodyPr wrap="none" lIns="0" tIns="0" rIns="0" bIns="0" rtlCol="0" anchor="t"/>
          <a:lstStyle/>
          <a:p>
            <a:pPr algn="ctr" indent="0" marL="0">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7152323" y="3960852"/>
            <a:ext cx="2782729" cy="771049"/>
          </a:xfrm>
          <a:prstGeom prst="rect">
            <a:avLst/>
          </a:prstGeom>
          <a:noFill/>
          <a:ln/>
        </p:spPr>
        <p:txBody>
          <a:bodyPr wrap="squar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Comprehensive Database</a:t>
            </a:r>
            <a:endParaRPr lang="en-US" sz="2400" dirty="0"/>
          </a:p>
        </p:txBody>
      </p:sp>
      <p:sp>
        <p:nvSpPr>
          <p:cNvPr id="7" name="Text 4"/>
          <p:cNvSpPr/>
          <p:nvPr/>
        </p:nvSpPr>
        <p:spPr>
          <a:xfrm>
            <a:off x="7152323" y="4879896"/>
            <a:ext cx="2782729"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Provides access to a wide range of university resources and services.</a:t>
            </a:r>
            <a:endParaRPr lang="en-US" sz="1900" dirty="0"/>
          </a:p>
        </p:txBody>
      </p:sp>
      <p:sp>
        <p:nvSpPr>
          <p:cNvPr id="8" name="Shape 5"/>
          <p:cNvSpPr/>
          <p:nvPr/>
        </p:nvSpPr>
        <p:spPr>
          <a:xfrm>
            <a:off x="10181868" y="3960852"/>
            <a:ext cx="555308" cy="555308"/>
          </a:xfrm>
          <a:prstGeom prst="roundRect">
            <a:avLst>
              <a:gd name="adj" fmla="val 18669"/>
            </a:avLst>
          </a:prstGeom>
          <a:solidFill>
            <a:srgbClr val="003180"/>
          </a:solidFill>
          <a:ln w="15240">
            <a:solidFill>
              <a:srgbClr val="194A99"/>
            </a:solidFill>
            <a:prstDash val="solid"/>
          </a:ln>
        </p:spPr>
      </p:sp>
      <p:sp>
        <p:nvSpPr>
          <p:cNvPr id="9" name="Text 6"/>
          <p:cNvSpPr/>
          <p:nvPr/>
        </p:nvSpPr>
        <p:spPr>
          <a:xfrm>
            <a:off x="10274439" y="4007108"/>
            <a:ext cx="370165" cy="462796"/>
          </a:xfrm>
          <a:prstGeom prst="rect">
            <a:avLst/>
          </a:prstGeom>
          <a:noFill/>
          <a:ln/>
        </p:spPr>
        <p:txBody>
          <a:bodyPr wrap="none" lIns="0" tIns="0" rIns="0" bIns="0" rtlCol="0" anchor="t"/>
          <a:lstStyle/>
          <a:p>
            <a:pPr algn="ctr" indent="0" marL="0">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0" name="Text 7"/>
          <p:cNvSpPr/>
          <p:nvPr/>
        </p:nvSpPr>
        <p:spPr>
          <a:xfrm>
            <a:off x="10983992" y="3960852"/>
            <a:ext cx="2782729" cy="771049"/>
          </a:xfrm>
          <a:prstGeom prst="rect">
            <a:avLst/>
          </a:prstGeom>
          <a:noFill/>
          <a:ln/>
        </p:spPr>
        <p:txBody>
          <a:bodyPr wrap="squar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AI-Powered Support</a:t>
            </a:r>
            <a:endParaRPr lang="en-US" sz="2400" dirty="0"/>
          </a:p>
        </p:txBody>
      </p:sp>
      <p:sp>
        <p:nvSpPr>
          <p:cNvPr id="11" name="Text 8"/>
          <p:cNvSpPr/>
          <p:nvPr/>
        </p:nvSpPr>
        <p:spPr>
          <a:xfrm>
            <a:off x="10983992" y="4879896"/>
            <a:ext cx="2782729" cy="1579245"/>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Delivers instant answers and support through intelligent question answering.</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1289" y="802600"/>
            <a:ext cx="7561421" cy="1413272"/>
          </a:xfrm>
          <a:prstGeom prst="rect">
            <a:avLst/>
          </a:prstGeom>
          <a:noFill/>
          <a:ln/>
        </p:spPr>
        <p:txBody>
          <a:bodyPr wrap="square" lIns="0" tIns="0" rIns="0" bIns="0" rtlCol="0" anchor="t"/>
          <a:lstStyle/>
          <a:p>
            <a:pPr algn="l" indent="0" marL="0">
              <a:lnSpc>
                <a:spcPts val="5550"/>
              </a:lnSpc>
              <a:buNone/>
            </a:pPr>
            <a:r>
              <a:rPr lang="en-US" sz="4450" dirty="0">
                <a:solidFill>
                  <a:srgbClr val="F5F0F0"/>
                </a:solidFill>
                <a:latin typeface="Merriweather" pitchFamily="34" charset="0"/>
                <a:ea typeface="Merriweather" pitchFamily="34" charset="-122"/>
                <a:cs typeface="Merriweather" pitchFamily="34" charset="-120"/>
              </a:rPr>
              <a:t>User Interaction and Interface</a:t>
            </a:r>
            <a:endParaRPr lang="en-US" sz="4450" dirty="0"/>
          </a:p>
        </p:txBody>
      </p:sp>
      <p:pic>
        <p:nvPicPr>
          <p:cNvPr id="4" name="Image 1" descr="preencoded.png">    </p:cNvPr>
          <p:cNvPicPr>
            <a:picLocks noChangeAspect="1"/>
          </p:cNvPicPr>
          <p:nvPr/>
        </p:nvPicPr>
        <p:blipFill>
          <a:blip r:embed="rId2"/>
          <a:stretch>
            <a:fillRect/>
          </a:stretch>
        </p:blipFill>
        <p:spPr>
          <a:xfrm>
            <a:off x="791289" y="2594491"/>
            <a:ext cx="565190" cy="565190"/>
          </a:xfrm>
          <a:prstGeom prst="rect">
            <a:avLst/>
          </a:prstGeom>
        </p:spPr>
      </p:pic>
      <p:sp>
        <p:nvSpPr>
          <p:cNvPr id="5" name="Text 1"/>
          <p:cNvSpPr/>
          <p:nvPr/>
        </p:nvSpPr>
        <p:spPr>
          <a:xfrm>
            <a:off x="1582579" y="2554962"/>
            <a:ext cx="2826306" cy="353258"/>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Text / Voice Input</a:t>
            </a:r>
            <a:endParaRPr lang="en-US" sz="2200" dirty="0"/>
          </a:p>
        </p:txBody>
      </p:sp>
      <p:pic>
        <p:nvPicPr>
          <p:cNvPr id="6" name="Image 2" descr="preencoded.png">    </p:cNvPr>
          <p:cNvPicPr>
            <a:picLocks noChangeAspect="1"/>
          </p:cNvPicPr>
          <p:nvPr/>
        </p:nvPicPr>
        <p:blipFill>
          <a:blip r:embed="rId3"/>
          <a:stretch>
            <a:fillRect/>
          </a:stretch>
        </p:blipFill>
        <p:spPr>
          <a:xfrm>
            <a:off x="791289" y="3877508"/>
            <a:ext cx="565190" cy="565190"/>
          </a:xfrm>
          <a:prstGeom prst="rect">
            <a:avLst/>
          </a:prstGeom>
        </p:spPr>
      </p:pic>
      <p:sp>
        <p:nvSpPr>
          <p:cNvPr id="7" name="Text 2"/>
          <p:cNvSpPr/>
          <p:nvPr/>
        </p:nvSpPr>
        <p:spPr>
          <a:xfrm>
            <a:off x="1582579" y="3837980"/>
            <a:ext cx="2826306" cy="353258"/>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Intuitive Dialogue</a:t>
            </a:r>
            <a:endParaRPr lang="en-US" sz="2200" dirty="0"/>
          </a:p>
        </p:txBody>
      </p:sp>
      <p:pic>
        <p:nvPicPr>
          <p:cNvPr id="8" name="Image 3" descr="preencoded.png">    </p:cNvPr>
          <p:cNvPicPr>
            <a:picLocks noChangeAspect="1"/>
          </p:cNvPicPr>
          <p:nvPr/>
        </p:nvPicPr>
        <p:blipFill>
          <a:blip r:embed="rId4"/>
          <a:stretch>
            <a:fillRect/>
          </a:stretch>
        </p:blipFill>
        <p:spPr>
          <a:xfrm>
            <a:off x="791289" y="5160526"/>
            <a:ext cx="565190" cy="565190"/>
          </a:xfrm>
          <a:prstGeom prst="rect">
            <a:avLst/>
          </a:prstGeom>
        </p:spPr>
      </p:pic>
      <p:sp>
        <p:nvSpPr>
          <p:cNvPr id="9" name="Text 3"/>
          <p:cNvSpPr/>
          <p:nvPr/>
        </p:nvSpPr>
        <p:spPr>
          <a:xfrm>
            <a:off x="1582579" y="5120997"/>
            <a:ext cx="2826306" cy="353258"/>
          </a:xfrm>
          <a:prstGeom prst="rect">
            <a:avLst/>
          </a:prstGeom>
          <a:noFill/>
          <a:ln/>
        </p:spPr>
        <p:txBody>
          <a:bodyPr wrap="none" lIns="0" tIns="0" rIns="0" bIns="0" rtlCol="0" anchor="t"/>
          <a:lstStyle/>
          <a:p>
            <a:pPr algn="l"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Clear TTS Output</a:t>
            </a:r>
            <a:endParaRPr lang="en-US" sz="2200" dirty="0"/>
          </a:p>
        </p:txBody>
      </p:sp>
      <p:sp>
        <p:nvSpPr>
          <p:cNvPr id="10" name="Text 4"/>
          <p:cNvSpPr/>
          <p:nvPr/>
        </p:nvSpPr>
        <p:spPr>
          <a:xfrm>
            <a:off x="791289" y="5980033"/>
            <a:ext cx="7561421" cy="1446848"/>
          </a:xfrm>
          <a:prstGeom prst="rect">
            <a:avLst/>
          </a:prstGeom>
          <a:noFill/>
          <a:ln/>
        </p:spPr>
        <p:txBody>
          <a:bodyPr wrap="squar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Easy query submission through text-based input. The intuitive dialogue flow is powered by Convo AI. Effortless understanding with clear and concise TTS output. Enjoy a user-friendly UI integrated within the 3D campus environment.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855821"/>
            <a:ext cx="129028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Deployment Strategy for the Virtual Receptionist</a:t>
            </a:r>
            <a:endParaRPr lang="en-US" sz="4850" dirty="0"/>
          </a:p>
        </p:txBody>
      </p:sp>
      <p:pic>
        <p:nvPicPr>
          <p:cNvPr id="3" name="Image 0" descr="preencoded.png">    </p:cNvPr>
          <p:cNvPicPr>
            <a:picLocks noChangeAspect="1"/>
          </p:cNvPicPr>
          <p:nvPr/>
        </p:nvPicPr>
        <p:blipFill>
          <a:blip r:embed="rId1"/>
          <a:stretch>
            <a:fillRect/>
          </a:stretch>
        </p:blipFill>
        <p:spPr>
          <a:xfrm>
            <a:off x="863798" y="2892028"/>
            <a:ext cx="616982" cy="616982"/>
          </a:xfrm>
          <a:prstGeom prst="rect">
            <a:avLst/>
          </a:prstGeom>
        </p:spPr>
      </p:pic>
      <p:sp>
        <p:nvSpPr>
          <p:cNvPr id="4" name="Text 1"/>
          <p:cNvSpPr/>
          <p:nvPr/>
        </p:nvSpPr>
        <p:spPr>
          <a:xfrm>
            <a:off x="863798" y="3755827"/>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Hosting Platforms</a:t>
            </a:r>
            <a:endParaRPr lang="en-US" sz="2400" dirty="0"/>
          </a:p>
        </p:txBody>
      </p:sp>
      <p:sp>
        <p:nvSpPr>
          <p:cNvPr id="5" name="Text 2"/>
          <p:cNvSpPr/>
          <p:nvPr/>
        </p:nvSpPr>
        <p:spPr>
          <a:xfrm>
            <a:off x="863798" y="4289346"/>
            <a:ext cx="6266259"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Utilize top cloud services like AWS, Google Cloud, and Azure.</a:t>
            </a:r>
            <a:endParaRPr lang="en-US" sz="1900" dirty="0"/>
          </a:p>
        </p:txBody>
      </p:sp>
      <p:sp>
        <p:nvSpPr>
          <p:cNvPr id="6" name="Text 3"/>
          <p:cNvSpPr/>
          <p:nvPr/>
        </p:nvSpPr>
        <p:spPr>
          <a:xfrm>
            <a:off x="863798" y="5226963"/>
            <a:ext cx="6266259"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Support real-time rendering and streaming of the 3D avatar.</a:t>
            </a:r>
            <a:endParaRPr lang="en-US" sz="1900" dirty="0"/>
          </a:p>
        </p:txBody>
      </p:sp>
      <p:sp>
        <p:nvSpPr>
          <p:cNvPr id="7" name="Text 4"/>
          <p:cNvSpPr/>
          <p:nvPr/>
        </p:nvSpPr>
        <p:spPr>
          <a:xfrm>
            <a:off x="863798" y="6164580"/>
            <a:ext cx="6266259"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Ensure scalability and high availability for reliable access.</a:t>
            </a:r>
            <a:endParaRPr lang="en-US" sz="1900" dirty="0"/>
          </a:p>
        </p:txBody>
      </p:sp>
      <p:pic>
        <p:nvPicPr>
          <p:cNvPr id="8" name="Image 1" descr="preencoded.png">    </p:cNvPr>
          <p:cNvPicPr>
            <a:picLocks noChangeAspect="1"/>
          </p:cNvPicPr>
          <p:nvPr/>
        </p:nvPicPr>
        <p:blipFill>
          <a:blip r:embed="rId2"/>
          <a:stretch>
            <a:fillRect/>
          </a:stretch>
        </p:blipFill>
        <p:spPr>
          <a:xfrm>
            <a:off x="7500223" y="2892028"/>
            <a:ext cx="616982" cy="616982"/>
          </a:xfrm>
          <a:prstGeom prst="rect">
            <a:avLst/>
          </a:prstGeom>
        </p:spPr>
      </p:pic>
      <p:sp>
        <p:nvSpPr>
          <p:cNvPr id="9" name="Text 5"/>
          <p:cNvSpPr/>
          <p:nvPr/>
        </p:nvSpPr>
        <p:spPr>
          <a:xfrm>
            <a:off x="7500223" y="3755827"/>
            <a:ext cx="4165759"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Reception Area Accessibility</a:t>
            </a:r>
            <a:endParaRPr lang="en-US" sz="2400" dirty="0"/>
          </a:p>
        </p:txBody>
      </p:sp>
      <p:sp>
        <p:nvSpPr>
          <p:cNvPr id="10" name="Text 6"/>
          <p:cNvSpPr/>
          <p:nvPr/>
        </p:nvSpPr>
        <p:spPr>
          <a:xfrm>
            <a:off x="7500223" y="4289346"/>
            <a:ext cx="6266378"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Subtitles and speech-to-text for inclusive communication.</a:t>
            </a:r>
            <a:endParaRPr lang="en-US" sz="1900" dirty="0"/>
          </a:p>
        </p:txBody>
      </p:sp>
      <p:sp>
        <p:nvSpPr>
          <p:cNvPr id="11" name="Text 7"/>
          <p:cNvSpPr/>
          <p:nvPr/>
        </p:nvSpPr>
        <p:spPr>
          <a:xfrm>
            <a:off x="7500223" y="5165288"/>
            <a:ext cx="6266378" cy="789622"/>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High-contrast modes to aid users with visual impairments.</a:t>
            </a:r>
            <a:endParaRPr lang="en-US" sz="1900" dirty="0"/>
          </a:p>
        </p:txBody>
      </p:sp>
      <p:sp>
        <p:nvSpPr>
          <p:cNvPr id="12" name="Text 8"/>
          <p:cNvSpPr/>
          <p:nvPr/>
        </p:nvSpPr>
        <p:spPr>
          <a:xfrm>
            <a:off x="7500223" y="6041231"/>
            <a:ext cx="6266378" cy="394811"/>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Resizable interface elements for easy readability.</a:t>
            </a:r>
            <a:endParaRPr lang="en-US" sz="1900" dirty="0"/>
          </a:p>
        </p:txBody>
      </p:sp>
      <p:sp>
        <p:nvSpPr>
          <p:cNvPr id="13" name="Text 9"/>
          <p:cNvSpPr/>
          <p:nvPr/>
        </p:nvSpPr>
        <p:spPr>
          <a:xfrm>
            <a:off x="7500223" y="6584037"/>
            <a:ext cx="6266378"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These features ensure an accessible, user-friendly experience.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5386"/>
          </a:xfrm>
          <a:prstGeom prst="rect">
            <a:avLst/>
          </a:prstGeom>
        </p:spPr>
      </p:pic>
      <p:sp>
        <p:nvSpPr>
          <p:cNvPr id="3" name="Text 0"/>
          <p:cNvSpPr/>
          <p:nvPr/>
        </p:nvSpPr>
        <p:spPr>
          <a:xfrm>
            <a:off x="863798" y="3772972"/>
            <a:ext cx="9208532"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Benefits for Bennett University</a:t>
            </a:r>
            <a:endParaRPr lang="en-US" sz="4850" dirty="0"/>
          </a:p>
        </p:txBody>
      </p:sp>
      <p:sp>
        <p:nvSpPr>
          <p:cNvPr id="4" name="Shape 1"/>
          <p:cNvSpPr/>
          <p:nvPr/>
        </p:nvSpPr>
        <p:spPr>
          <a:xfrm>
            <a:off x="863798" y="4914424"/>
            <a:ext cx="4136350" cy="2627590"/>
          </a:xfrm>
          <a:prstGeom prst="roundRect">
            <a:avLst>
              <a:gd name="adj" fmla="val 3945"/>
            </a:avLst>
          </a:prstGeom>
          <a:solidFill>
            <a:srgbClr val="003180"/>
          </a:solidFill>
          <a:ln w="15240">
            <a:solidFill>
              <a:srgbClr val="194A99"/>
            </a:solidFill>
            <a:prstDash val="solid"/>
          </a:ln>
        </p:spPr>
      </p:sp>
      <p:sp>
        <p:nvSpPr>
          <p:cNvPr id="5" name="Text 2"/>
          <p:cNvSpPr/>
          <p:nvPr/>
        </p:nvSpPr>
        <p:spPr>
          <a:xfrm>
            <a:off x="1125855" y="5176480"/>
            <a:ext cx="3612237" cy="771049"/>
          </a:xfrm>
          <a:prstGeom prst="rect">
            <a:avLst/>
          </a:prstGeom>
          <a:noFill/>
          <a:ln/>
        </p:spPr>
        <p:txBody>
          <a:bodyPr wrap="squar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Enhanced Student Experience</a:t>
            </a:r>
            <a:endParaRPr lang="en-US" sz="2400" dirty="0"/>
          </a:p>
        </p:txBody>
      </p:sp>
      <p:sp>
        <p:nvSpPr>
          <p:cNvPr id="6" name="Text 3"/>
          <p:cNvSpPr/>
          <p:nvPr/>
        </p:nvSpPr>
        <p:spPr>
          <a:xfrm>
            <a:off x="1125855" y="6095524"/>
            <a:ext cx="3612237"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Increased satisfaction through instant support and easy navigation.</a:t>
            </a:r>
            <a:endParaRPr lang="en-US" sz="1900" dirty="0"/>
          </a:p>
        </p:txBody>
      </p:sp>
      <p:sp>
        <p:nvSpPr>
          <p:cNvPr id="7" name="Shape 4"/>
          <p:cNvSpPr/>
          <p:nvPr/>
        </p:nvSpPr>
        <p:spPr>
          <a:xfrm>
            <a:off x="5246965" y="4914424"/>
            <a:ext cx="4136350" cy="2627590"/>
          </a:xfrm>
          <a:prstGeom prst="roundRect">
            <a:avLst>
              <a:gd name="adj" fmla="val 3945"/>
            </a:avLst>
          </a:prstGeom>
          <a:solidFill>
            <a:srgbClr val="003180"/>
          </a:solidFill>
          <a:ln w="15240">
            <a:solidFill>
              <a:srgbClr val="194A99"/>
            </a:solidFill>
            <a:prstDash val="solid"/>
          </a:ln>
        </p:spPr>
      </p:sp>
      <p:sp>
        <p:nvSpPr>
          <p:cNvPr id="8" name="Text 5"/>
          <p:cNvSpPr/>
          <p:nvPr/>
        </p:nvSpPr>
        <p:spPr>
          <a:xfrm>
            <a:off x="5509022" y="5176480"/>
            <a:ext cx="3085386"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Reduced Staff Strain</a:t>
            </a:r>
            <a:endParaRPr lang="en-US" sz="2400" dirty="0"/>
          </a:p>
        </p:txBody>
      </p:sp>
      <p:sp>
        <p:nvSpPr>
          <p:cNvPr id="9" name="Text 6"/>
          <p:cNvSpPr/>
          <p:nvPr/>
        </p:nvSpPr>
        <p:spPr>
          <a:xfrm>
            <a:off x="5509022" y="5709999"/>
            <a:ext cx="3612237"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Alleviates the burden on physical reception staff, freeing up resources.</a:t>
            </a:r>
            <a:endParaRPr lang="en-US" sz="1900" dirty="0"/>
          </a:p>
        </p:txBody>
      </p:sp>
      <p:sp>
        <p:nvSpPr>
          <p:cNvPr id="10" name="Shape 7"/>
          <p:cNvSpPr/>
          <p:nvPr/>
        </p:nvSpPr>
        <p:spPr>
          <a:xfrm>
            <a:off x="9630132" y="4914424"/>
            <a:ext cx="4136350" cy="2627590"/>
          </a:xfrm>
          <a:prstGeom prst="roundRect">
            <a:avLst>
              <a:gd name="adj" fmla="val 3945"/>
            </a:avLst>
          </a:prstGeom>
          <a:solidFill>
            <a:srgbClr val="003180"/>
          </a:solidFill>
          <a:ln w="15240">
            <a:solidFill>
              <a:srgbClr val="194A99"/>
            </a:solidFill>
            <a:prstDash val="solid"/>
          </a:ln>
        </p:spPr>
      </p:sp>
      <p:sp>
        <p:nvSpPr>
          <p:cNvPr id="11" name="Text 8"/>
          <p:cNvSpPr/>
          <p:nvPr/>
        </p:nvSpPr>
        <p:spPr>
          <a:xfrm>
            <a:off x="9892189" y="5176480"/>
            <a:ext cx="3612237" cy="771049"/>
          </a:xfrm>
          <a:prstGeom prst="rect">
            <a:avLst/>
          </a:prstGeom>
          <a:noFill/>
          <a:ln/>
        </p:spPr>
        <p:txBody>
          <a:bodyPr wrap="squar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Improved Resource Utilization</a:t>
            </a:r>
            <a:endParaRPr lang="en-US" sz="2400" dirty="0"/>
          </a:p>
        </p:txBody>
      </p:sp>
      <p:sp>
        <p:nvSpPr>
          <p:cNvPr id="12" name="Text 9"/>
          <p:cNvSpPr/>
          <p:nvPr/>
        </p:nvSpPr>
        <p:spPr>
          <a:xfrm>
            <a:off x="9892189" y="6095524"/>
            <a:ext cx="3612237"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Optimized campus navigation and efficient resource management.</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192" y="607695"/>
            <a:ext cx="7597616" cy="1380649"/>
          </a:xfrm>
          <a:prstGeom prst="rect">
            <a:avLst/>
          </a:prstGeom>
          <a:noFill/>
          <a:ln/>
        </p:spPr>
        <p:txBody>
          <a:bodyPr wrap="square" lIns="0" tIns="0" rIns="0" bIns="0" rtlCol="0" anchor="t"/>
          <a:lstStyle/>
          <a:p>
            <a:pPr algn="l" indent="0" marL="0">
              <a:lnSpc>
                <a:spcPts val="5400"/>
              </a:lnSpc>
              <a:buNone/>
            </a:pPr>
            <a:r>
              <a:rPr lang="en-US" sz="4300" dirty="0">
                <a:solidFill>
                  <a:srgbClr val="F5F0F0"/>
                </a:solidFill>
                <a:latin typeface="Merriweather" pitchFamily="34" charset="0"/>
                <a:ea typeface="Merriweather" pitchFamily="34" charset="-122"/>
                <a:cs typeface="Merriweather" pitchFamily="34" charset="-120"/>
              </a:rPr>
              <a:t>Future Enhancements and Roadmap</a:t>
            </a:r>
            <a:endParaRPr lang="en-US" sz="4300" dirty="0"/>
          </a:p>
        </p:txBody>
      </p:sp>
      <p:pic>
        <p:nvPicPr>
          <p:cNvPr id="4" name="Image 1" descr="preencoded.png">    </p:cNvPr>
          <p:cNvPicPr>
            <a:picLocks noChangeAspect="1"/>
          </p:cNvPicPr>
          <p:nvPr/>
        </p:nvPicPr>
        <p:blipFill>
          <a:blip r:embed="rId2"/>
          <a:stretch>
            <a:fillRect/>
          </a:stretch>
        </p:blipFill>
        <p:spPr>
          <a:xfrm>
            <a:off x="773192" y="2319695"/>
            <a:ext cx="1104543" cy="1325523"/>
          </a:xfrm>
          <a:prstGeom prst="rect">
            <a:avLst/>
          </a:prstGeom>
        </p:spPr>
      </p:pic>
      <p:sp>
        <p:nvSpPr>
          <p:cNvPr id="5" name="Text 1"/>
          <p:cNvSpPr/>
          <p:nvPr/>
        </p:nvSpPr>
        <p:spPr>
          <a:xfrm>
            <a:off x="2209086" y="2540556"/>
            <a:ext cx="2761536" cy="34504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CRM Integration</a:t>
            </a:r>
            <a:endParaRPr lang="en-US" sz="2150" dirty="0"/>
          </a:p>
        </p:txBody>
      </p:sp>
      <p:sp>
        <p:nvSpPr>
          <p:cNvPr id="6" name="Text 2"/>
          <p:cNvSpPr/>
          <p:nvPr/>
        </p:nvSpPr>
        <p:spPr>
          <a:xfrm>
            <a:off x="2209086" y="3018115"/>
            <a:ext cx="6161723" cy="353497"/>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Connect with university databases.</a:t>
            </a:r>
            <a:endParaRPr lang="en-US" sz="1700" dirty="0"/>
          </a:p>
        </p:txBody>
      </p:sp>
      <p:pic>
        <p:nvPicPr>
          <p:cNvPr id="7" name="Image 2" descr="preencoded.png">    </p:cNvPr>
          <p:cNvPicPr>
            <a:picLocks noChangeAspect="1"/>
          </p:cNvPicPr>
          <p:nvPr/>
        </p:nvPicPr>
        <p:blipFill>
          <a:blip r:embed="rId3"/>
          <a:stretch>
            <a:fillRect/>
          </a:stretch>
        </p:blipFill>
        <p:spPr>
          <a:xfrm>
            <a:off x="773192" y="3645218"/>
            <a:ext cx="1104543" cy="1325523"/>
          </a:xfrm>
          <a:prstGeom prst="rect">
            <a:avLst/>
          </a:prstGeom>
        </p:spPr>
      </p:pic>
      <p:sp>
        <p:nvSpPr>
          <p:cNvPr id="8" name="Text 3"/>
          <p:cNvSpPr/>
          <p:nvPr/>
        </p:nvSpPr>
        <p:spPr>
          <a:xfrm>
            <a:off x="2209086" y="3866078"/>
            <a:ext cx="2761536" cy="34504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Expanded Support</a:t>
            </a:r>
            <a:endParaRPr lang="en-US" sz="2150" dirty="0"/>
          </a:p>
        </p:txBody>
      </p:sp>
      <p:sp>
        <p:nvSpPr>
          <p:cNvPr id="9" name="Text 4"/>
          <p:cNvSpPr/>
          <p:nvPr/>
        </p:nvSpPr>
        <p:spPr>
          <a:xfrm>
            <a:off x="2209086" y="4343638"/>
            <a:ext cx="6161723" cy="353497"/>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More languages and personalization.</a:t>
            </a:r>
            <a:endParaRPr lang="en-US" sz="1700" dirty="0"/>
          </a:p>
        </p:txBody>
      </p:sp>
      <p:pic>
        <p:nvPicPr>
          <p:cNvPr id="10" name="Image 3" descr="preencoded.png">    </p:cNvPr>
          <p:cNvPicPr>
            <a:picLocks noChangeAspect="1"/>
          </p:cNvPicPr>
          <p:nvPr/>
        </p:nvPicPr>
        <p:blipFill>
          <a:blip r:embed="rId4"/>
          <a:stretch>
            <a:fillRect/>
          </a:stretch>
        </p:blipFill>
        <p:spPr>
          <a:xfrm>
            <a:off x="773192" y="4970740"/>
            <a:ext cx="1104543" cy="1325523"/>
          </a:xfrm>
          <a:prstGeom prst="rect">
            <a:avLst/>
          </a:prstGeom>
        </p:spPr>
      </p:pic>
      <p:sp>
        <p:nvSpPr>
          <p:cNvPr id="11" name="Text 5"/>
          <p:cNvSpPr/>
          <p:nvPr/>
        </p:nvSpPr>
        <p:spPr>
          <a:xfrm>
            <a:off x="2209086" y="5191601"/>
            <a:ext cx="2761536" cy="34504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Advanced Input</a:t>
            </a:r>
            <a:endParaRPr lang="en-US" sz="2150" dirty="0"/>
          </a:p>
        </p:txBody>
      </p:sp>
      <p:sp>
        <p:nvSpPr>
          <p:cNvPr id="12" name="Text 6"/>
          <p:cNvSpPr/>
          <p:nvPr/>
        </p:nvSpPr>
        <p:spPr>
          <a:xfrm>
            <a:off x="2209086" y="5669161"/>
            <a:ext cx="6161723" cy="353497"/>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Voice and facial recognition.</a:t>
            </a:r>
            <a:endParaRPr lang="en-US" sz="1700" dirty="0"/>
          </a:p>
        </p:txBody>
      </p:sp>
      <p:pic>
        <p:nvPicPr>
          <p:cNvPr id="13" name="Image 4" descr="preencoded.png">    </p:cNvPr>
          <p:cNvPicPr>
            <a:picLocks noChangeAspect="1"/>
          </p:cNvPicPr>
          <p:nvPr/>
        </p:nvPicPr>
        <p:blipFill>
          <a:blip r:embed="rId5"/>
          <a:stretch>
            <a:fillRect/>
          </a:stretch>
        </p:blipFill>
        <p:spPr>
          <a:xfrm>
            <a:off x="773192" y="6296263"/>
            <a:ext cx="1104543" cy="1325523"/>
          </a:xfrm>
          <a:prstGeom prst="rect">
            <a:avLst/>
          </a:prstGeom>
        </p:spPr>
      </p:pic>
      <p:sp>
        <p:nvSpPr>
          <p:cNvPr id="14" name="Text 7"/>
          <p:cNvSpPr/>
          <p:nvPr/>
        </p:nvSpPr>
        <p:spPr>
          <a:xfrm>
            <a:off x="2209086" y="6517124"/>
            <a:ext cx="2761536" cy="345043"/>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Data Analytics</a:t>
            </a:r>
            <a:endParaRPr lang="en-US" sz="2150" dirty="0"/>
          </a:p>
        </p:txBody>
      </p:sp>
      <p:sp>
        <p:nvSpPr>
          <p:cNvPr id="15" name="Text 8"/>
          <p:cNvSpPr/>
          <p:nvPr/>
        </p:nvSpPr>
        <p:spPr>
          <a:xfrm>
            <a:off x="2209086" y="6994684"/>
            <a:ext cx="6161723" cy="353497"/>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Track usage and improve performance.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2171343"/>
            <a:ext cx="7416403" cy="1542574"/>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 The Future of Campus Assistance</a:t>
            </a:r>
            <a:endParaRPr lang="en-US" sz="4850" dirty="0"/>
          </a:p>
        </p:txBody>
      </p:sp>
      <p:sp>
        <p:nvSpPr>
          <p:cNvPr id="4" name="Text 1"/>
          <p:cNvSpPr/>
          <p:nvPr/>
        </p:nvSpPr>
        <p:spPr>
          <a:xfrm>
            <a:off x="863798" y="4084082"/>
            <a:ext cx="7416403" cy="1974056"/>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The Smart Virtual Receptionist transforms campus interaction, enhancing accessibility, efficiency, and user satisfaction. It positions Bennett University at the forefront of technological innovation in education. Embrace the future of campus assistance.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828913"/>
            <a:ext cx="11548705" cy="771287"/>
          </a:xfrm>
          <a:prstGeom prst="rect">
            <a:avLst/>
          </a:prstGeom>
          <a:noFill/>
          <a:ln/>
        </p:spPr>
        <p:txBody>
          <a:bodyPr wrap="non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Voice and Gesture Control for Windows</a:t>
            </a:r>
            <a:endParaRPr lang="en-US" sz="4850" dirty="0"/>
          </a:p>
        </p:txBody>
      </p:sp>
      <p:sp>
        <p:nvSpPr>
          <p:cNvPr id="5" name="Shape 2"/>
          <p:cNvSpPr/>
          <p:nvPr/>
        </p:nvSpPr>
        <p:spPr>
          <a:xfrm>
            <a:off x="7299960" y="1970365"/>
            <a:ext cx="30480" cy="5430203"/>
          </a:xfrm>
          <a:prstGeom prst="roundRect">
            <a:avLst>
              <a:gd name="adj" fmla="val 340122"/>
            </a:avLst>
          </a:prstGeom>
          <a:solidFill>
            <a:srgbClr val="194A99"/>
          </a:solidFill>
          <a:ln/>
        </p:spPr>
      </p:sp>
      <p:sp>
        <p:nvSpPr>
          <p:cNvPr id="6" name="Shape 3"/>
          <p:cNvSpPr/>
          <p:nvPr/>
        </p:nvSpPr>
        <p:spPr>
          <a:xfrm>
            <a:off x="6327577" y="2510433"/>
            <a:ext cx="740450" cy="30480"/>
          </a:xfrm>
          <a:prstGeom prst="roundRect">
            <a:avLst>
              <a:gd name="adj" fmla="val 340122"/>
            </a:avLst>
          </a:prstGeom>
          <a:solidFill>
            <a:srgbClr val="194A99"/>
          </a:solidFill>
          <a:ln/>
        </p:spPr>
      </p:sp>
      <p:sp>
        <p:nvSpPr>
          <p:cNvPr id="7" name="Shape 4"/>
          <p:cNvSpPr/>
          <p:nvPr/>
        </p:nvSpPr>
        <p:spPr>
          <a:xfrm>
            <a:off x="7037546" y="2248019"/>
            <a:ext cx="555308" cy="555308"/>
          </a:xfrm>
          <a:prstGeom prst="roundRect">
            <a:avLst>
              <a:gd name="adj" fmla="val 18669"/>
            </a:avLst>
          </a:prstGeom>
          <a:solidFill>
            <a:srgbClr val="003180"/>
          </a:solidFill>
          <a:ln w="15240">
            <a:solidFill>
              <a:srgbClr val="194A99"/>
            </a:solidFill>
            <a:prstDash val="solid"/>
          </a:ln>
        </p:spPr>
      </p:sp>
      <p:pic>
        <p:nvPicPr>
          <p:cNvPr id="8" name="Image 1" descr="preencoded.png">    </p:cNvPr>
          <p:cNvPicPr>
            <a:picLocks noChangeAspect="1"/>
          </p:cNvPicPr>
          <p:nvPr/>
        </p:nvPicPr>
        <p:blipFill>
          <a:blip r:embed="rId2"/>
          <a:stretch>
            <a:fillRect/>
          </a:stretch>
        </p:blipFill>
        <p:spPr>
          <a:xfrm>
            <a:off x="7130117" y="2294275"/>
            <a:ext cx="370165" cy="462796"/>
          </a:xfrm>
          <a:prstGeom prst="rect">
            <a:avLst/>
          </a:prstGeom>
        </p:spPr>
      </p:pic>
      <p:sp>
        <p:nvSpPr>
          <p:cNvPr id="9" name="Text 5"/>
          <p:cNvSpPr/>
          <p:nvPr/>
        </p:nvSpPr>
        <p:spPr>
          <a:xfrm>
            <a:off x="1855232" y="2217182"/>
            <a:ext cx="4225885" cy="385524"/>
          </a:xfrm>
          <a:prstGeom prst="rect">
            <a:avLst/>
          </a:prstGeom>
          <a:noFill/>
          <a:ln/>
        </p:spPr>
        <p:txBody>
          <a:bodyPr wrap="none" lIns="0" tIns="0" rIns="0" bIns="0" rtlCol="0" anchor="t"/>
          <a:lstStyle/>
          <a:p>
            <a:pPr algn="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Voice Command Integration:</a:t>
            </a:r>
            <a:endParaRPr lang="en-US" sz="2400" dirty="0"/>
          </a:p>
        </p:txBody>
      </p:sp>
      <p:sp>
        <p:nvSpPr>
          <p:cNvPr id="10" name="Text 6"/>
          <p:cNvSpPr/>
          <p:nvPr/>
        </p:nvSpPr>
        <p:spPr>
          <a:xfrm>
            <a:off x="863798" y="2750701"/>
            <a:ext cx="5217319" cy="789622"/>
          </a:xfrm>
          <a:prstGeom prst="rect">
            <a:avLst/>
          </a:prstGeom>
          <a:noFill/>
          <a:ln/>
        </p:spPr>
        <p:txBody>
          <a:bodyPr wrap="square" lIns="0" tIns="0" rIns="0" bIns="0" rtlCol="0" anchor="t"/>
          <a:lstStyle/>
          <a:p>
            <a:pPr algn="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Navigate desktops, open apps, and control windows by voice.</a:t>
            </a:r>
            <a:endParaRPr lang="en-US" sz="1900" dirty="0"/>
          </a:p>
        </p:txBody>
      </p:sp>
      <p:sp>
        <p:nvSpPr>
          <p:cNvPr id="11" name="Shape 7"/>
          <p:cNvSpPr/>
          <p:nvPr/>
        </p:nvSpPr>
        <p:spPr>
          <a:xfrm>
            <a:off x="7562374" y="3744516"/>
            <a:ext cx="740450" cy="30480"/>
          </a:xfrm>
          <a:prstGeom prst="roundRect">
            <a:avLst>
              <a:gd name="adj" fmla="val 340122"/>
            </a:avLst>
          </a:prstGeom>
          <a:solidFill>
            <a:srgbClr val="194A99"/>
          </a:solidFill>
          <a:ln/>
        </p:spPr>
      </p:sp>
      <p:sp>
        <p:nvSpPr>
          <p:cNvPr id="12" name="Shape 8"/>
          <p:cNvSpPr/>
          <p:nvPr/>
        </p:nvSpPr>
        <p:spPr>
          <a:xfrm>
            <a:off x="7037546" y="3482102"/>
            <a:ext cx="555308" cy="555308"/>
          </a:xfrm>
          <a:prstGeom prst="roundRect">
            <a:avLst>
              <a:gd name="adj" fmla="val 18669"/>
            </a:avLst>
          </a:prstGeom>
          <a:solidFill>
            <a:srgbClr val="003180"/>
          </a:solidFill>
          <a:ln w="15240">
            <a:solidFill>
              <a:srgbClr val="194A99"/>
            </a:solidFill>
            <a:prstDash val="solid"/>
          </a:ln>
        </p:spPr>
      </p:sp>
      <p:sp>
        <p:nvSpPr>
          <p:cNvPr id="13" name="Text 9"/>
          <p:cNvSpPr/>
          <p:nvPr/>
        </p:nvSpPr>
        <p:spPr>
          <a:xfrm>
            <a:off x="7130117" y="3528358"/>
            <a:ext cx="370165" cy="462796"/>
          </a:xfrm>
          <a:prstGeom prst="rect">
            <a:avLst/>
          </a:prstGeom>
          <a:noFill/>
          <a:ln/>
        </p:spPr>
        <p:txBody>
          <a:bodyPr wrap="none" lIns="0" tIns="0" rIns="0" bIns="0" rtlCol="0" anchor="t"/>
          <a:lstStyle/>
          <a:p>
            <a:pPr algn="ctr" indent="0" marL="0">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14" name="Text 10"/>
          <p:cNvSpPr/>
          <p:nvPr/>
        </p:nvSpPr>
        <p:spPr>
          <a:xfrm>
            <a:off x="8549283" y="3451265"/>
            <a:ext cx="4007763"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Gesture Control Activation:</a:t>
            </a:r>
            <a:endParaRPr lang="en-US" sz="2400" dirty="0"/>
          </a:p>
        </p:txBody>
      </p:sp>
      <p:sp>
        <p:nvSpPr>
          <p:cNvPr id="15" name="Text 11"/>
          <p:cNvSpPr/>
          <p:nvPr/>
        </p:nvSpPr>
        <p:spPr>
          <a:xfrm>
            <a:off x="8549283" y="3984784"/>
            <a:ext cx="5217319"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Use hand gestures for mouse control, scrolling, and zooming.</a:t>
            </a:r>
            <a:endParaRPr lang="en-US" sz="1900" dirty="0"/>
          </a:p>
        </p:txBody>
      </p:sp>
      <p:sp>
        <p:nvSpPr>
          <p:cNvPr id="16" name="Shape 12"/>
          <p:cNvSpPr/>
          <p:nvPr/>
        </p:nvSpPr>
        <p:spPr>
          <a:xfrm>
            <a:off x="6327577" y="4855250"/>
            <a:ext cx="740450" cy="30480"/>
          </a:xfrm>
          <a:prstGeom prst="roundRect">
            <a:avLst>
              <a:gd name="adj" fmla="val 340122"/>
            </a:avLst>
          </a:prstGeom>
          <a:solidFill>
            <a:srgbClr val="194A99"/>
          </a:solidFill>
          <a:ln/>
        </p:spPr>
      </p:sp>
      <p:sp>
        <p:nvSpPr>
          <p:cNvPr id="17" name="Shape 13"/>
          <p:cNvSpPr/>
          <p:nvPr/>
        </p:nvSpPr>
        <p:spPr>
          <a:xfrm>
            <a:off x="7037546" y="4592836"/>
            <a:ext cx="555308" cy="555308"/>
          </a:xfrm>
          <a:prstGeom prst="roundRect">
            <a:avLst>
              <a:gd name="adj" fmla="val 18669"/>
            </a:avLst>
          </a:prstGeom>
          <a:solidFill>
            <a:srgbClr val="003180"/>
          </a:solidFill>
          <a:ln w="15240">
            <a:solidFill>
              <a:srgbClr val="194A99"/>
            </a:solidFill>
            <a:prstDash val="solid"/>
          </a:ln>
        </p:spPr>
      </p:sp>
      <p:pic>
        <p:nvPicPr>
          <p:cNvPr id="18" name="Image 2" descr="preencoded.png">    </p:cNvPr>
          <p:cNvPicPr>
            <a:picLocks noChangeAspect="1"/>
          </p:cNvPicPr>
          <p:nvPr/>
        </p:nvPicPr>
        <p:blipFill>
          <a:blip r:embed="rId3"/>
          <a:stretch>
            <a:fillRect/>
          </a:stretch>
        </p:blipFill>
        <p:spPr>
          <a:xfrm>
            <a:off x="7130117" y="4639092"/>
            <a:ext cx="370165" cy="462796"/>
          </a:xfrm>
          <a:prstGeom prst="rect">
            <a:avLst/>
          </a:prstGeom>
        </p:spPr>
      </p:pic>
      <p:sp>
        <p:nvSpPr>
          <p:cNvPr id="19" name="Text 14"/>
          <p:cNvSpPr/>
          <p:nvPr/>
        </p:nvSpPr>
        <p:spPr>
          <a:xfrm>
            <a:off x="2099548" y="4561999"/>
            <a:ext cx="3981569" cy="385524"/>
          </a:xfrm>
          <a:prstGeom prst="rect">
            <a:avLst/>
          </a:prstGeom>
          <a:noFill/>
          <a:ln/>
        </p:spPr>
        <p:txBody>
          <a:bodyPr wrap="none" lIns="0" tIns="0" rIns="0" bIns="0" rtlCol="0" anchor="t"/>
          <a:lstStyle/>
          <a:p>
            <a:pPr algn="r"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Context-Aware Interaction:</a:t>
            </a:r>
            <a:endParaRPr lang="en-US" sz="2400" dirty="0"/>
          </a:p>
        </p:txBody>
      </p:sp>
      <p:sp>
        <p:nvSpPr>
          <p:cNvPr id="20" name="Text 15"/>
          <p:cNvSpPr/>
          <p:nvPr/>
        </p:nvSpPr>
        <p:spPr>
          <a:xfrm>
            <a:off x="863798" y="5095518"/>
            <a:ext cx="5217319" cy="789622"/>
          </a:xfrm>
          <a:prstGeom prst="rect">
            <a:avLst/>
          </a:prstGeom>
          <a:noFill/>
          <a:ln/>
        </p:spPr>
        <p:txBody>
          <a:bodyPr wrap="square" lIns="0" tIns="0" rIns="0" bIns="0" rtlCol="0" anchor="t"/>
          <a:lstStyle/>
          <a:p>
            <a:pPr algn="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System adapts to app interfaces for seamless control.</a:t>
            </a:r>
            <a:endParaRPr lang="en-US" sz="1900" dirty="0"/>
          </a:p>
        </p:txBody>
      </p:sp>
      <p:sp>
        <p:nvSpPr>
          <p:cNvPr id="21" name="Shape 16"/>
          <p:cNvSpPr/>
          <p:nvPr/>
        </p:nvSpPr>
        <p:spPr>
          <a:xfrm>
            <a:off x="7562374" y="5965984"/>
            <a:ext cx="740450" cy="30480"/>
          </a:xfrm>
          <a:prstGeom prst="roundRect">
            <a:avLst>
              <a:gd name="adj" fmla="val 340122"/>
            </a:avLst>
          </a:prstGeom>
          <a:solidFill>
            <a:srgbClr val="194A99"/>
          </a:solidFill>
          <a:ln/>
        </p:spPr>
      </p:sp>
      <p:sp>
        <p:nvSpPr>
          <p:cNvPr id="22" name="Shape 17"/>
          <p:cNvSpPr/>
          <p:nvPr/>
        </p:nvSpPr>
        <p:spPr>
          <a:xfrm>
            <a:off x="7037546" y="5703570"/>
            <a:ext cx="555308" cy="555308"/>
          </a:xfrm>
          <a:prstGeom prst="roundRect">
            <a:avLst>
              <a:gd name="adj" fmla="val 18669"/>
            </a:avLst>
          </a:prstGeom>
          <a:solidFill>
            <a:srgbClr val="003180"/>
          </a:solidFill>
          <a:ln w="15240">
            <a:solidFill>
              <a:srgbClr val="194A99"/>
            </a:solidFill>
            <a:prstDash val="solid"/>
          </a:ln>
        </p:spPr>
      </p:sp>
      <p:pic>
        <p:nvPicPr>
          <p:cNvPr id="23" name="Image 3" descr="preencoded.png">    </p:cNvPr>
          <p:cNvPicPr>
            <a:picLocks noChangeAspect="1"/>
          </p:cNvPicPr>
          <p:nvPr/>
        </p:nvPicPr>
        <p:blipFill>
          <a:blip r:embed="rId4"/>
          <a:stretch>
            <a:fillRect/>
          </a:stretch>
        </p:blipFill>
        <p:spPr>
          <a:xfrm>
            <a:off x="7130117" y="5749826"/>
            <a:ext cx="370165" cy="462796"/>
          </a:xfrm>
          <a:prstGeom prst="rect">
            <a:avLst/>
          </a:prstGeom>
        </p:spPr>
      </p:pic>
      <p:sp>
        <p:nvSpPr>
          <p:cNvPr id="24" name="Text 18"/>
          <p:cNvSpPr/>
          <p:nvPr/>
        </p:nvSpPr>
        <p:spPr>
          <a:xfrm>
            <a:off x="8549283" y="5672733"/>
            <a:ext cx="3712012" cy="385524"/>
          </a:xfrm>
          <a:prstGeom prst="rect">
            <a:avLst/>
          </a:prstGeom>
          <a:noFill/>
          <a:ln/>
        </p:spPr>
        <p:txBody>
          <a:bodyPr wrap="none" lIns="0" tIns="0" rIns="0" bIns="0" rtlCol="0" anchor="t"/>
          <a:lstStyle/>
          <a:p>
            <a:pPr algn="l" indent="0" marL="0">
              <a:lnSpc>
                <a:spcPts val="3000"/>
              </a:lnSpc>
              <a:buNone/>
            </a:pPr>
            <a:r>
              <a:rPr lang="en-US" sz="2400" dirty="0">
                <a:solidFill>
                  <a:srgbClr val="E2E6E9"/>
                </a:solidFill>
                <a:latin typeface="Merriweather" pitchFamily="34" charset="0"/>
                <a:ea typeface="Merriweather" pitchFamily="34" charset="-122"/>
                <a:cs typeface="Merriweather" pitchFamily="34" charset="-120"/>
              </a:rPr>
              <a:t>Hands-Free Productivity:</a:t>
            </a:r>
            <a:endParaRPr lang="en-US" sz="2400" dirty="0"/>
          </a:p>
        </p:txBody>
      </p:sp>
      <p:sp>
        <p:nvSpPr>
          <p:cNvPr id="25" name="Text 19"/>
          <p:cNvSpPr/>
          <p:nvPr/>
        </p:nvSpPr>
        <p:spPr>
          <a:xfrm>
            <a:off x="8549283" y="6206252"/>
            <a:ext cx="5217319" cy="789622"/>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Switch easily between voice and gestures to boost efficiency.</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2025-04-23T06:02:09Z</dcterms:created>
  <dcterms:modified xsi:type="dcterms:W3CDTF">2025-04-23T06:02:09Z</dcterms:modified>
</cp:coreProperties>
</file>